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4" r:id="rId3"/>
    <p:sldId id="265" r:id="rId4"/>
    <p:sldId id="257" r:id="rId5"/>
    <p:sldId id="258" r:id="rId6"/>
    <p:sldId id="263" r:id="rId7"/>
    <p:sldId id="266" r:id="rId8"/>
    <p:sldId id="267" r:id="rId9"/>
    <p:sldId id="261" r:id="rId10"/>
    <p:sldId id="262" r:id="rId11"/>
    <p:sldId id="269" r:id="rId12"/>
    <p:sldId id="270" r:id="rId13"/>
    <p:sldId id="259" r:id="rId14"/>
    <p:sldId id="286" r:id="rId15"/>
    <p:sldId id="275" r:id="rId16"/>
    <p:sldId id="274" r:id="rId17"/>
    <p:sldId id="273" r:id="rId18"/>
    <p:sldId id="276" r:id="rId19"/>
    <p:sldId id="277" r:id="rId20"/>
    <p:sldId id="278" r:id="rId21"/>
    <p:sldId id="281" r:id="rId22"/>
    <p:sldId id="279" r:id="rId23"/>
    <p:sldId id="280" r:id="rId24"/>
    <p:sldId id="283" r:id="rId25"/>
    <p:sldId id="282" r:id="rId26"/>
    <p:sldId id="287" r:id="rId27"/>
    <p:sldId id="284" r:id="rId28"/>
    <p:sldId id="285" r:id="rId29"/>
    <p:sldId id="288" r:id="rId30"/>
    <p:sldId id="289" r:id="rId31"/>
    <p:sldId id="271" r:id="rId32"/>
    <p:sldId id="290" r:id="rId33"/>
    <p:sldId id="260" r:id="rId34"/>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6" autoAdjust="0"/>
    <p:restoredTop sz="78554" autoAdjust="0"/>
  </p:normalViewPr>
  <p:slideViewPr>
    <p:cSldViewPr>
      <p:cViewPr varScale="1">
        <p:scale>
          <a:sx n="57" d="100"/>
          <a:sy n="57" d="100"/>
        </p:scale>
        <p:origin x="-6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Ro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800" y="4422775"/>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84613" y="8845550"/>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6765063-6674-4EDB-A171-EBEAAB4CDB3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56F1E-13EE-416E-8EB5-DEA5C99948E9}" type="slidenum">
              <a:rPr lang="en-US"/>
              <a:pPr/>
              <a:t>1</a:t>
            </a:fld>
            <a:endParaRPr 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066B4-E2DC-4C83-9AA1-AFCE1811824D}" type="slidenum">
              <a:rPr lang="en-US"/>
              <a:pPr/>
              <a:t>10</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DF994-F6BA-41E1-89C4-34C9BDB211DF}" type="slidenum">
              <a:rPr lang="en-US"/>
              <a:pPr/>
              <a:t>11</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262CF-BCF0-4656-A93F-FEAAD5B8F578}" type="slidenum">
              <a:rPr lang="en-US"/>
              <a:pPr/>
              <a:t>12</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0B09C-B21F-401F-9D55-FD77BC2405C1}" type="slidenum">
              <a:rPr lang="en-US"/>
              <a:pPr/>
              <a:t>13</a:t>
            </a:fld>
            <a:endParaRPr 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CA608-AD62-46EF-9099-B74454C2F39A}" type="slidenum">
              <a:rPr lang="en-US"/>
              <a:pPr/>
              <a:t>31</a:t>
            </a:fld>
            <a:endParaRPr 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B4C0DA-DCA4-4AF2-8F14-E11F83FA18FA}" type="slidenum">
              <a:rPr lang="en-US"/>
              <a:pPr/>
              <a:t>32</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98483-7DAA-4850-B11D-D872004680BC}" type="slidenum">
              <a:rPr lang="en-US"/>
              <a:pPr/>
              <a:t>33</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39FFA-7C86-43F1-A695-60FA862F7A6E}" type="slidenum">
              <a:rPr lang="en-US"/>
              <a:pPr/>
              <a:t>2</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710DC-FCFC-41CA-A27B-608E0B3CEBED}" type="slidenum">
              <a:rPr lang="en-US"/>
              <a:pPr/>
              <a:t>3</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pPr>
              <a:lnSpc>
                <a:spcPct val="80000"/>
              </a:lnSpc>
            </a:pPr>
            <a:r>
              <a:rPr lang="en-US" sz="1000" dirty="0"/>
              <a:t>Pain has a strong psychological component. The same incoming pain signal can be interpreted as more or less painful depending on what the patient is thinking. In addition to influencing the way patients interpret such signals, psychological factors can even influence the amount of pain signals allowed to enter the brain's cortex. Neurophysiologists Ronald </a:t>
            </a:r>
            <a:r>
              <a:rPr lang="en-US" sz="1000" dirty="0" err="1"/>
              <a:t>Melzack</a:t>
            </a:r>
            <a:r>
              <a:rPr lang="en-US" sz="1000" dirty="0"/>
              <a:t> and Patrick D. Wall developed this "gate control" theory of pain in the 1960s [see "The Tragedy of Needless Pain," by Ronald </a:t>
            </a:r>
            <a:r>
              <a:rPr lang="en-US" sz="1000" dirty="0" err="1"/>
              <a:t>Melzack</a:t>
            </a:r>
            <a:r>
              <a:rPr lang="en-US" sz="1000" dirty="0"/>
              <a:t>; </a:t>
            </a:r>
            <a:r>
              <a:rPr lang="en-US" sz="1000" i="1" dirty="0"/>
              <a:t>Scientific American</a:t>
            </a:r>
            <a:r>
              <a:rPr lang="en-US" sz="1000" dirty="0"/>
              <a:t>, February 1990]. Introducing a distraction--for example, by having the patient listen to music--has long been known to help reduce pain for some people. Because To test this notion, we studied two teenage boys who had suffered gasoline burns. The first patient had a severe burn on his leg; the second had deep burns covering one third of his body, including his face, neck, back, arms, hands and legs. Both had received skin-graft surgery and staples to hold the grafts in place. </a:t>
            </a:r>
          </a:p>
          <a:p>
            <a:pPr>
              <a:lnSpc>
                <a:spcPct val="80000"/>
              </a:lnSpc>
            </a:pPr>
            <a:r>
              <a:rPr lang="en-US" sz="1000" dirty="0"/>
              <a:t>Pain has a strong psychological component. The same incoming pain signal can be interpreted as more or less painful depending on what the patient is thinking. In addition to influencing the way patients interpret such signals, psychological factors can even influence the amount of pain signals allowed to enter the brain's cortex. Neurophysiologists Ronald </a:t>
            </a:r>
            <a:r>
              <a:rPr lang="en-US" sz="1000" dirty="0" err="1"/>
              <a:t>Melzack</a:t>
            </a:r>
            <a:r>
              <a:rPr lang="en-US" sz="1000" dirty="0"/>
              <a:t> and Patrick D. Wall developed this "gate control" theory of pain in the 1960s [see "The Tragedy of Needless Pain," by Ronald </a:t>
            </a:r>
            <a:r>
              <a:rPr lang="en-US" sz="1000" dirty="0" err="1"/>
              <a:t>Melzack</a:t>
            </a:r>
            <a:r>
              <a:rPr lang="en-US" sz="1000" dirty="0"/>
              <a:t>; </a:t>
            </a:r>
            <a:r>
              <a:rPr lang="en-US" sz="1000" i="1" dirty="0"/>
              <a:t>Scientific American</a:t>
            </a:r>
            <a:r>
              <a:rPr lang="en-US" sz="1000" dirty="0"/>
              <a:t>, February 1990]. Introducing a distraction--for example, by having the patient listen to music--has long been known to help reduce pain for some people. Because virtual reality is a uniquely effective new form of distraction, it makes an ideal candidate for pain control. To test this notion, we studied two teenage boys who had suffered gasoline burns. The first patient had a severe burn on his leg; the second had deep burns covering one third of his body, including his face, neck, back, arms, hands and legs. Both had received skin-graft surgery and staples to hold the grafts in place. </a:t>
            </a:r>
          </a:p>
          <a:p>
            <a:pPr>
              <a:lnSpc>
                <a:spcPct val="80000"/>
              </a:lnSpc>
            </a:pPr>
            <a:endParaRPr lang="en-US" sz="1000" dirty="0"/>
          </a:p>
          <a:p>
            <a:pPr>
              <a:lnSpc>
                <a:spcPct val="80000"/>
              </a:lnSpc>
            </a:pPr>
            <a:r>
              <a:rPr lang="en-US" sz="1000" dirty="0"/>
              <a:t>Because patients often report that they are reliving their original burn experience during wound care, we designed a glacial landscape to help put out the fire. As patients glide through the virtual canyon, they can shoot snowballs at snowmen, igloos, robots and penguins standing on narrow ice shelves or floating in the river. When hit by a snowball, the snowmen and igloos disappear in a puff of powder, the penguins flip upside down with a quack, and the robots collapse into a heap of metal.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95B543-2064-4531-BF9F-A7812BF77149}" type="slidenum">
              <a:rPr lang="en-US"/>
              <a:pPr/>
              <a:t>4</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B3CCA-39A3-4CCA-B054-A8A8DDD1444D}" type="slidenum">
              <a:rPr lang="en-US"/>
              <a:pPr/>
              <a:t>5</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b="1"/>
              <a:t>What is more, improving the quality of the virtual-reality system increases the amount of pain reduction. In another study, 39 healthy volunteers received a thermal pain stimulus--delivered by an electrically heated element applied to the right foot, at a preapproved temperature individually tailored to each participant--for 30 seconds. During this stimulus, 20 of the subjects experienced the fully interactive version of SnowWorld with a high-quality headset, sound effects and head tracking. The other 19 subjects saw a stripped-down program with a low-quality, see-through helmet, no sound effects, no head tracking and no ability to shoot snowballs. We found a significant positive correlation between the potency of the illusion--how strongly the subjects felt they were immersed in the virtual world--and the alleviation of their pain.</a:t>
            </a:r>
            <a:r>
              <a:rPr lang="en-US" sz="1000"/>
              <a:t> </a:t>
            </a:r>
            <a:r>
              <a:rPr lang="en-US" sz="1000" b="1"/>
              <a:t>Seeing Pain in the Brain</a:t>
            </a:r>
            <a:r>
              <a:rPr lang="en-US" sz="1000"/>
              <a:t> </a:t>
            </a:r>
            <a:br>
              <a:rPr lang="en-US" sz="1000"/>
            </a:br>
            <a:r>
              <a:rPr lang="en-US" sz="1000"/>
              <a:t>Of course, all these studies relied on the subjective evaluation of the pain by the patients. As a stricter test of whether virtual reality reduces pain, I set out with my colleagues at the University of Washington--including Todd L. Richards, Aric R. Bills, Barbara A. Coda and Sam Sharar--to measure pain-related brain activity using functional magnetic resonance imaging (fMRI). Healthy volunteers underwent a brain scan while receiving brief pain stimulation through an electrically heated element applied to the foot. When the volunteers received the thermal stimuli without the distraction of virtual reality, they reported severe pain intensity and unpleasantness and spent most of the time thinking about their pain. And, as expected, their fMRI scans showed a large increase in pain-related activity in five regions of the brain that are known to be involved in the perception of pain: the insula, the thalamus, the primary and secondary somatosensory cortex, and the affective division of the anterior cingulate cortex [see illustration on page 61].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9F550B-01DD-4C77-B722-D05D4559CAC0}" type="slidenum">
              <a:rPr lang="en-US"/>
              <a:pPr/>
              <a:t>6</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F177B-6916-4A95-A800-181F1721798F}" type="slidenum">
              <a:rPr lang="en-US"/>
              <a:pPr/>
              <a:t>7</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Virtual Reality is a uniquely effective new form of distraction, it makes an ideal candidate for pain control.</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0A057-20A8-4325-B404-D4DFA26BAB3F}" type="slidenum">
              <a:rPr lang="en-US"/>
              <a:pPr/>
              <a:t>8</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F22A8-6240-4EB7-9B83-21BD368D64A7}" type="slidenum">
              <a:rPr lang="en-US"/>
              <a:pPr/>
              <a:t>9</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9FBB5C-C389-4B00-A96B-AD131B1E29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753D5B-F789-46D5-8D12-CF3A1C2FD66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A7BA98-2B9F-4047-A587-654A129264D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4D1A74F-4C90-4288-ABBE-7FE963CAF4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477704-3C76-48A4-9055-DC3BB548C89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5DB968-8CB8-4A5D-8130-C90637CA745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34AF6A-E8E5-47EB-ADAB-75023E32424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74D1FF5-B414-4763-8002-C62E0D8B521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5F0110-0C8B-4DA7-9C3D-D81260A0D15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A4B3206-20E5-485C-B180-CB6EA26F9C3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63006E1-79F5-412A-A911-93599AAEAEE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8B4227-1603-49C8-B32A-A9295DF6F4F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713C6F-BD31-4AF8-8894-9066C769AF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attletimes.nwsource.com/ABPub/collections/video/2003995704_virtualreality/2003995717_snowworldvideo.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http://www.division.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hitl.washington.edu/people/hunter/wtc.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itl.washington.edu/projects/burn/ramos1and2a.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3" name="Picture 5" descr="snowworld3"/>
          <p:cNvPicPr>
            <a:picLocks noChangeAspect="1" noChangeArrowheads="1"/>
          </p:cNvPicPr>
          <p:nvPr/>
        </p:nvPicPr>
        <p:blipFill>
          <a:blip r:embed="rId3" cstate="print">
            <a:clrChange>
              <a:clrFrom>
                <a:srgbClr val="BEDCE7"/>
              </a:clrFrom>
              <a:clrTo>
                <a:srgbClr val="BEDCE7">
                  <a:alpha val="0"/>
                </a:srgbClr>
              </a:clrTo>
            </a:clrChange>
          </a:blip>
          <a:srcRect/>
          <a:stretch>
            <a:fillRect/>
          </a:stretch>
        </p:blipFill>
        <p:spPr bwMode="auto">
          <a:xfrm>
            <a:off x="609600" y="228600"/>
            <a:ext cx="8153400" cy="5932488"/>
          </a:xfrm>
          <a:prstGeom prst="rect">
            <a:avLst/>
          </a:prstGeom>
          <a:noFill/>
        </p:spPr>
      </p:pic>
      <p:sp>
        <p:nvSpPr>
          <p:cNvPr id="2050" name="Rectangle 2"/>
          <p:cNvSpPr>
            <a:spLocks noGrp="1" noChangeArrowheads="1"/>
          </p:cNvSpPr>
          <p:nvPr>
            <p:ph type="ctrTitle"/>
          </p:nvPr>
        </p:nvSpPr>
        <p:spPr>
          <a:xfrm>
            <a:off x="914400" y="457200"/>
            <a:ext cx="7772400" cy="1470025"/>
          </a:xfrm>
        </p:spPr>
        <p:txBody>
          <a:bodyPr/>
          <a:lstStyle/>
          <a:p>
            <a:r>
              <a:rPr lang="en-US" sz="5400" b="1">
                <a:solidFill>
                  <a:srgbClr val="FF3300"/>
                </a:solidFill>
                <a:effectLst>
                  <a:outerShdw blurRad="38100" dist="38100" dir="2700000" algn="tl">
                    <a:srgbClr val="FFFFFF"/>
                  </a:outerShdw>
                </a:effectLst>
              </a:rPr>
              <a:t>Virtual Reality Therapy</a:t>
            </a:r>
          </a:p>
        </p:txBody>
      </p:sp>
      <p:sp>
        <p:nvSpPr>
          <p:cNvPr id="2051" name="Rectangle 3"/>
          <p:cNvSpPr>
            <a:spLocks noGrp="1" noChangeArrowheads="1"/>
          </p:cNvSpPr>
          <p:nvPr>
            <p:ph type="subTitle" idx="1"/>
          </p:nvPr>
        </p:nvSpPr>
        <p:spPr>
          <a:xfrm>
            <a:off x="1524000" y="4343400"/>
            <a:ext cx="6400800" cy="1752600"/>
          </a:xfrm>
        </p:spPr>
        <p:txBody>
          <a:bodyPr/>
          <a:lstStyle/>
          <a:p>
            <a:r>
              <a:rPr lang="en-US" sz="4000" b="1" dirty="0">
                <a:effectLst>
                  <a:outerShdw blurRad="38100" dist="38100" dir="2700000" algn="tl">
                    <a:srgbClr val="FFFFFF"/>
                  </a:outerShdw>
                </a:effectLst>
              </a:rPr>
              <a:t>By Phil Friedrich </a:t>
            </a:r>
          </a:p>
          <a:p>
            <a:r>
              <a:rPr lang="en-US" sz="4000" b="1" dirty="0" smtClean="0">
                <a:effectLst>
                  <a:outerShdw blurRad="38100" dist="38100" dir="2700000" algn="tl">
                    <a:srgbClr val="FFFFFF"/>
                  </a:outerShdw>
                </a:effectLst>
              </a:rPr>
              <a:t>08/13/10</a:t>
            </a:r>
            <a:endParaRPr lang="en-US" sz="4000" b="1"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ptresults"/>
          <p:cNvPicPr>
            <a:picLocks noChangeAspect="1" noChangeArrowheads="1"/>
          </p:cNvPicPr>
          <p:nvPr/>
        </p:nvPicPr>
        <p:blipFill>
          <a:blip r:embed="rId3" cstate="print"/>
          <a:srcRect/>
          <a:stretch>
            <a:fillRect/>
          </a:stretch>
        </p:blipFill>
        <p:spPr bwMode="auto">
          <a:xfrm>
            <a:off x="0" y="228600"/>
            <a:ext cx="9144000" cy="6629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838200" indent="-838200"/>
            <a:r>
              <a:rPr lang="en-US" sz="4000"/>
              <a:t>How does this science or technology influence society?</a:t>
            </a:r>
          </a:p>
        </p:txBody>
      </p:sp>
      <p:sp>
        <p:nvSpPr>
          <p:cNvPr id="17411" name="Rectangle 3"/>
          <p:cNvSpPr>
            <a:spLocks noGrp="1" noChangeArrowheads="1"/>
          </p:cNvSpPr>
          <p:nvPr>
            <p:ph type="body" idx="1"/>
          </p:nvPr>
        </p:nvSpPr>
        <p:spPr/>
        <p:txBody>
          <a:bodyPr/>
          <a:lstStyle/>
          <a:p>
            <a:pPr lvl="1"/>
            <a:r>
              <a:rPr lang="en-US" dirty="0"/>
              <a:t>Saves money on expensive pain therapies and treatments (insurance dollars)</a:t>
            </a:r>
          </a:p>
          <a:p>
            <a:pPr lvl="1">
              <a:lnSpc>
                <a:spcPct val="90000"/>
              </a:lnSpc>
            </a:pPr>
            <a:r>
              <a:rPr lang="en-US" i="1" dirty="0" err="1" smtClean="0"/>
              <a:t>SuperSnowWorld</a:t>
            </a:r>
            <a:r>
              <a:rPr lang="en-US" i="1" dirty="0" smtClean="0"/>
              <a:t> will be offered to medical centers </a:t>
            </a:r>
            <a:r>
              <a:rPr lang="en-US" b="1" i="1" dirty="0" smtClean="0"/>
              <a:t>free of charge </a:t>
            </a:r>
            <a:r>
              <a:rPr lang="en-US" i="1" dirty="0" smtClean="0"/>
              <a:t>by the Hearst and Harborview burn centers. </a:t>
            </a:r>
          </a:p>
          <a:p>
            <a:pPr lvl="1"/>
            <a:r>
              <a:rPr lang="en-US" dirty="0" smtClean="0"/>
              <a:t>Reduces </a:t>
            </a:r>
            <a:r>
              <a:rPr lang="en-US" dirty="0"/>
              <a:t>the risk of </a:t>
            </a:r>
            <a:r>
              <a:rPr lang="en-US" dirty="0" err="1"/>
              <a:t>opioids</a:t>
            </a:r>
            <a:r>
              <a:rPr lang="en-US" dirty="0"/>
              <a:t> and allows  for more aggressive wound care. </a:t>
            </a:r>
          </a:p>
          <a:p>
            <a:pPr lvl="1"/>
            <a:r>
              <a:rPr lang="en-US" dirty="0"/>
              <a:t>Potential to treat other ailments by “distraction” seems promising. (phobias, PTSD)</a:t>
            </a:r>
          </a:p>
          <a:p>
            <a:r>
              <a:rPr lang="en-US" sz="1400" dirty="0" smtClean="0">
                <a:hlinkClick r:id="rId3"/>
              </a:rPr>
              <a:t>http://seattletimes.nwsource.com/ABPub/collections/video/2003995704_virtualreality/2003995717_snowworldvideo.html</a:t>
            </a:r>
            <a:r>
              <a:rPr lang="en-US" sz="1400" dirty="0" smtClean="0"/>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What do you think? </a:t>
            </a:r>
          </a:p>
        </p:txBody>
      </p:sp>
      <p:sp>
        <p:nvSpPr>
          <p:cNvPr id="18435" name="Rectangle 3"/>
          <p:cNvSpPr>
            <a:spLocks noGrp="1" noChangeArrowheads="1"/>
          </p:cNvSpPr>
          <p:nvPr>
            <p:ph type="body" idx="1"/>
          </p:nvPr>
        </p:nvSpPr>
        <p:spPr>
          <a:xfrm>
            <a:off x="457200" y="1600200"/>
            <a:ext cx="8229600" cy="5029200"/>
          </a:xfrm>
        </p:spPr>
        <p:txBody>
          <a:bodyPr/>
          <a:lstStyle/>
          <a:p>
            <a:pPr>
              <a:lnSpc>
                <a:spcPct val="90000"/>
              </a:lnSpc>
            </a:pPr>
            <a:r>
              <a:rPr lang="en-US" sz="2800" b="1" dirty="0"/>
              <a:t>Great Idea-</a:t>
            </a:r>
            <a:r>
              <a:rPr lang="en-US" sz="2800" dirty="0"/>
              <a:t>worth the money and time spent on development.</a:t>
            </a:r>
          </a:p>
          <a:p>
            <a:pPr lvl="1">
              <a:lnSpc>
                <a:spcPct val="90000"/>
              </a:lnSpc>
            </a:pPr>
            <a:r>
              <a:rPr lang="en-US" sz="2400" dirty="0"/>
              <a:t>Cuts health care costs will be offered free of charge </a:t>
            </a:r>
            <a:r>
              <a:rPr lang="en-US" sz="2400" dirty="0" smtClean="0"/>
              <a:t>to hospitals </a:t>
            </a:r>
            <a:endParaRPr lang="en-US" sz="2400" dirty="0"/>
          </a:p>
          <a:p>
            <a:pPr lvl="1">
              <a:lnSpc>
                <a:spcPct val="90000"/>
              </a:lnSpc>
            </a:pPr>
            <a:r>
              <a:rPr lang="en-US" sz="2400" dirty="0"/>
              <a:t>Improves quality of life for suffering people</a:t>
            </a:r>
          </a:p>
          <a:p>
            <a:pPr lvl="1">
              <a:lnSpc>
                <a:spcPct val="90000"/>
              </a:lnSpc>
            </a:pPr>
            <a:r>
              <a:rPr lang="en-US" sz="2400" dirty="0" smtClean="0"/>
              <a:t>May reduce drug-dependency</a:t>
            </a:r>
          </a:p>
          <a:p>
            <a:pPr lvl="1">
              <a:lnSpc>
                <a:spcPct val="90000"/>
              </a:lnSpc>
            </a:pPr>
            <a:r>
              <a:rPr lang="en-US" sz="2400" dirty="0" smtClean="0"/>
              <a:t>Appears </a:t>
            </a:r>
            <a:r>
              <a:rPr lang="en-US" sz="2400" dirty="0"/>
              <a:t>harmless</a:t>
            </a:r>
          </a:p>
          <a:p>
            <a:pPr lvl="1">
              <a:lnSpc>
                <a:spcPct val="90000"/>
              </a:lnSpc>
            </a:pPr>
            <a:r>
              <a:rPr lang="en-US" sz="2400" dirty="0" smtClean="0"/>
              <a:t>Large </a:t>
            </a:r>
            <a:r>
              <a:rPr lang="en-US" sz="2400" dirty="0"/>
              <a:t>variety of uses: surgery, physical therapy, psychological disorders, going to the dentist, burn treatment, fear of public speaking, etc</a:t>
            </a:r>
            <a:r>
              <a:rPr lang="en-US" sz="2400" dirty="0" smtClean="0"/>
              <a:t>.</a:t>
            </a:r>
          </a:p>
          <a:p>
            <a:pPr lvl="2">
              <a:lnSpc>
                <a:spcPct val="90000"/>
              </a:lnSpc>
            </a:pPr>
            <a:r>
              <a:rPr lang="en-US" b="1" dirty="0">
                <a:solidFill>
                  <a:schemeClr val="tx1"/>
                </a:solidFill>
                <a:latin typeface="+mn-lt"/>
              </a:rPr>
              <a:t>Water-friendly VR </a:t>
            </a:r>
            <a:r>
              <a:rPr lang="en-US" b="1" dirty="0" smtClean="0">
                <a:solidFill>
                  <a:schemeClr val="tx1"/>
                </a:solidFill>
                <a:latin typeface="+mn-lt"/>
              </a:rPr>
              <a:t>helmet – only photons not electrons go to the patient’s head</a:t>
            </a:r>
            <a:endParaRPr lang="en-US" dirty="0"/>
          </a:p>
          <a:p>
            <a:pPr lvl="1">
              <a:lnSpc>
                <a:spcPct val="90000"/>
              </a:lnSpc>
            </a:pP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8" name="Rectangle 4"/>
          <p:cNvSpPr>
            <a:spLocks noGrp="1" noChangeArrowheads="1"/>
          </p:cNvSpPr>
          <p:nvPr>
            <p:ph/>
          </p:nvPr>
        </p:nvSpPr>
        <p:spPr/>
        <p:txBody>
          <a:bodyPr/>
          <a:lstStyle/>
          <a:p>
            <a:endParaRPr lang="en-US"/>
          </a:p>
        </p:txBody>
      </p:sp>
      <p:pic>
        <p:nvPicPr>
          <p:cNvPr id="6150" name="Picture 6" descr="Science Image: SPIDERWORLD"/>
          <p:cNvPicPr>
            <a:picLocks noChangeAspect="1" noChangeArrowheads="1"/>
          </p:cNvPicPr>
          <p:nvPr/>
        </p:nvPicPr>
        <p:blipFill>
          <a:blip r:embed="rId3" cstate="print"/>
          <a:srcRect/>
          <a:stretch>
            <a:fillRect/>
          </a:stretch>
        </p:blipFill>
        <p:spPr bwMode="auto">
          <a:xfrm>
            <a:off x="0" y="0"/>
            <a:ext cx="6705600" cy="4022725"/>
          </a:xfrm>
          <a:prstGeom prst="rect">
            <a:avLst/>
          </a:prstGeom>
          <a:noFill/>
        </p:spPr>
      </p:pic>
      <p:pic>
        <p:nvPicPr>
          <p:cNvPr id="6154" name="Picture 10" descr="jackie">
            <a:hlinkClick r:id="rId4"/>
          </p:cNvPr>
          <p:cNvPicPr>
            <a:picLocks noChangeAspect="1" noChangeArrowheads="1"/>
          </p:cNvPicPr>
          <p:nvPr/>
        </p:nvPicPr>
        <p:blipFill>
          <a:blip r:embed="rId5" cstate="print"/>
          <a:srcRect/>
          <a:stretch>
            <a:fillRect/>
          </a:stretch>
        </p:blipFill>
        <p:spPr bwMode="auto">
          <a:xfrm>
            <a:off x="457200" y="3810000"/>
            <a:ext cx="8229600" cy="27701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US"/>
          </a:p>
        </p:txBody>
      </p:sp>
      <p:sp>
        <p:nvSpPr>
          <p:cNvPr id="53251" name="Rectangle 3"/>
          <p:cNvSpPr>
            <a:spLocks noGrp="1" noChangeArrowheads="1"/>
          </p:cNvSpPr>
          <p:nvPr>
            <p:ph type="body" idx="1"/>
          </p:nvPr>
        </p:nvSpPr>
        <p:spPr/>
        <p:txBody>
          <a:bodyPr/>
          <a:lstStyle/>
          <a:p>
            <a:endParaRPr lang="en-US"/>
          </a:p>
        </p:txBody>
      </p:sp>
      <p:pic>
        <p:nvPicPr>
          <p:cNvPr id="53254" name="Picture 6" descr="spiders1"/>
          <p:cNvPicPr>
            <a:picLocks noChangeAspect="1" noChangeArrowheads="1"/>
          </p:cNvPicPr>
          <p:nvPr/>
        </p:nvPicPr>
        <p:blipFill>
          <a:blip r:embed="rId2" cstate="print"/>
          <a:srcRect/>
          <a:stretch>
            <a:fillRect/>
          </a:stretch>
        </p:blipFill>
        <p:spPr bwMode="auto">
          <a:xfrm>
            <a:off x="1066800" y="228600"/>
            <a:ext cx="4419600" cy="3171825"/>
          </a:xfrm>
          <a:prstGeom prst="rect">
            <a:avLst/>
          </a:prstGeom>
          <a:noFill/>
        </p:spPr>
      </p:pic>
      <p:pic>
        <p:nvPicPr>
          <p:cNvPr id="53256" name="Picture 8" descr="spiders2"/>
          <p:cNvPicPr>
            <a:picLocks noChangeAspect="1" noChangeArrowheads="1"/>
          </p:cNvPicPr>
          <p:nvPr/>
        </p:nvPicPr>
        <p:blipFill>
          <a:blip r:embed="rId3" cstate="print"/>
          <a:srcRect/>
          <a:stretch>
            <a:fillRect/>
          </a:stretch>
        </p:blipFill>
        <p:spPr bwMode="auto">
          <a:xfrm>
            <a:off x="1905000" y="3413125"/>
            <a:ext cx="4800600" cy="34448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p>
        </p:txBody>
      </p:sp>
      <p:sp>
        <p:nvSpPr>
          <p:cNvPr id="40963" name="Rectangle 3"/>
          <p:cNvSpPr>
            <a:spLocks noGrp="1" noChangeArrowheads="1"/>
          </p:cNvSpPr>
          <p:nvPr>
            <p:ph type="body" idx="1"/>
          </p:nvPr>
        </p:nvSpPr>
        <p:spPr/>
        <p:txBody>
          <a:bodyPr/>
          <a:lstStyle/>
          <a:p>
            <a:endParaRPr lang="en-US"/>
          </a:p>
        </p:txBody>
      </p:sp>
      <p:pic>
        <p:nvPicPr>
          <p:cNvPr id="40964" name="Picture 4" descr="terminal1"/>
          <p:cNvPicPr>
            <a:picLocks noChangeAspect="1" noChangeArrowheads="1"/>
          </p:cNvPicPr>
          <p:nvPr/>
        </p:nvPicPr>
        <p:blipFill>
          <a:blip r:embed="rId2" cstate="print"/>
          <a:srcRect/>
          <a:stretch>
            <a:fillRect/>
          </a:stretch>
        </p:blipFill>
        <p:spPr bwMode="auto">
          <a:xfrm>
            <a:off x="914400" y="990600"/>
            <a:ext cx="7467600" cy="509111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p>
        </p:txBody>
      </p:sp>
      <p:pic>
        <p:nvPicPr>
          <p:cNvPr id="39940" name="Picture 4" descr="flying"/>
          <p:cNvPicPr>
            <a:picLocks noChangeAspect="1" noChangeArrowheads="1"/>
          </p:cNvPicPr>
          <p:nvPr>
            <p:ph type="body" idx="1"/>
          </p:nvPr>
        </p:nvPicPr>
        <p:blipFill>
          <a:blip r:embed="rId2" cstate="print"/>
          <a:srcRect/>
          <a:stretch>
            <a:fillRect/>
          </a:stretch>
        </p:blipFill>
        <p:spPr>
          <a:xfrm>
            <a:off x="0" y="0"/>
            <a:ext cx="5410200" cy="4327525"/>
          </a:xfrm>
          <a:noFill/>
          <a:ln/>
        </p:spPr>
      </p:pic>
      <p:pic>
        <p:nvPicPr>
          <p:cNvPr id="39942" name="Picture 6" descr="airplane"/>
          <p:cNvPicPr>
            <a:picLocks noChangeAspect="1" noChangeArrowheads="1"/>
          </p:cNvPicPr>
          <p:nvPr/>
        </p:nvPicPr>
        <p:blipFill>
          <a:blip r:embed="rId3" cstate="print"/>
          <a:srcRect/>
          <a:stretch>
            <a:fillRect/>
          </a:stretch>
        </p:blipFill>
        <p:spPr bwMode="auto">
          <a:xfrm>
            <a:off x="5715000" y="3429000"/>
            <a:ext cx="3429000" cy="3429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en-US"/>
          </a:p>
        </p:txBody>
      </p:sp>
      <p:sp>
        <p:nvSpPr>
          <p:cNvPr id="38915" name="Rectangle 3"/>
          <p:cNvSpPr>
            <a:spLocks noGrp="1" noChangeArrowheads="1"/>
          </p:cNvSpPr>
          <p:nvPr>
            <p:ph type="body" idx="1"/>
          </p:nvPr>
        </p:nvSpPr>
        <p:spPr/>
        <p:txBody>
          <a:bodyPr/>
          <a:lstStyle/>
          <a:p>
            <a:endParaRPr lang="en-US"/>
          </a:p>
        </p:txBody>
      </p:sp>
      <p:pic>
        <p:nvPicPr>
          <p:cNvPr id="38919" name="Picture 7" descr="plane1"/>
          <p:cNvPicPr>
            <a:picLocks noChangeAspect="1" noChangeArrowheads="1"/>
          </p:cNvPicPr>
          <p:nvPr/>
        </p:nvPicPr>
        <p:blipFill>
          <a:blip r:embed="rId2" cstate="print"/>
          <a:srcRect/>
          <a:stretch>
            <a:fillRect/>
          </a:stretch>
        </p:blipFill>
        <p:spPr bwMode="auto">
          <a:xfrm>
            <a:off x="0" y="801688"/>
            <a:ext cx="4343400" cy="2935287"/>
          </a:xfrm>
          <a:prstGeom prst="rect">
            <a:avLst/>
          </a:prstGeom>
          <a:noFill/>
        </p:spPr>
      </p:pic>
      <p:pic>
        <p:nvPicPr>
          <p:cNvPr id="38921" name="Picture 9" descr="plane2"/>
          <p:cNvPicPr>
            <a:picLocks noChangeAspect="1" noChangeArrowheads="1"/>
          </p:cNvPicPr>
          <p:nvPr/>
        </p:nvPicPr>
        <p:blipFill>
          <a:blip r:embed="rId3" cstate="print"/>
          <a:srcRect/>
          <a:stretch>
            <a:fillRect/>
          </a:stretch>
        </p:blipFill>
        <p:spPr bwMode="auto">
          <a:xfrm>
            <a:off x="0" y="3810000"/>
            <a:ext cx="3886200" cy="2876550"/>
          </a:xfrm>
          <a:prstGeom prst="rect">
            <a:avLst/>
          </a:prstGeom>
          <a:noFill/>
        </p:spPr>
      </p:pic>
      <p:pic>
        <p:nvPicPr>
          <p:cNvPr id="38923" name="Picture 11" descr="plane3"/>
          <p:cNvPicPr>
            <a:picLocks noChangeAspect="1" noChangeArrowheads="1"/>
          </p:cNvPicPr>
          <p:nvPr/>
        </p:nvPicPr>
        <p:blipFill>
          <a:blip r:embed="rId4" cstate="print"/>
          <a:srcRect/>
          <a:stretch>
            <a:fillRect/>
          </a:stretch>
        </p:blipFill>
        <p:spPr bwMode="auto">
          <a:xfrm>
            <a:off x="4419600" y="1295400"/>
            <a:ext cx="4267200" cy="30765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p:sp>
        <p:nvSpPr>
          <p:cNvPr id="41987" name="Rectangle 3"/>
          <p:cNvSpPr>
            <a:spLocks noGrp="1" noChangeArrowheads="1"/>
          </p:cNvSpPr>
          <p:nvPr>
            <p:ph type="body" idx="1"/>
          </p:nvPr>
        </p:nvSpPr>
        <p:spPr/>
        <p:txBody>
          <a:bodyPr/>
          <a:lstStyle/>
          <a:p>
            <a:endParaRPr lang="en-US"/>
          </a:p>
        </p:txBody>
      </p:sp>
      <p:pic>
        <p:nvPicPr>
          <p:cNvPr id="41989" name="Picture 5" descr="driving"/>
          <p:cNvPicPr>
            <a:picLocks noChangeAspect="1" noChangeArrowheads="1"/>
          </p:cNvPicPr>
          <p:nvPr/>
        </p:nvPicPr>
        <p:blipFill>
          <a:blip r:embed="rId2" cstate="print"/>
          <a:srcRect/>
          <a:stretch>
            <a:fillRect/>
          </a:stretch>
        </p:blipFill>
        <p:spPr bwMode="auto">
          <a:xfrm>
            <a:off x="1295400" y="1203325"/>
            <a:ext cx="6096000" cy="48117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a:p>
        </p:txBody>
      </p:sp>
      <p:sp>
        <p:nvSpPr>
          <p:cNvPr id="43011" name="Rectangle 3"/>
          <p:cNvSpPr>
            <a:spLocks noGrp="1" noChangeArrowheads="1"/>
          </p:cNvSpPr>
          <p:nvPr>
            <p:ph type="body" idx="1"/>
          </p:nvPr>
        </p:nvSpPr>
        <p:spPr/>
        <p:txBody>
          <a:bodyPr/>
          <a:lstStyle/>
          <a:p>
            <a:endParaRPr lang="en-US"/>
          </a:p>
        </p:txBody>
      </p:sp>
      <p:pic>
        <p:nvPicPr>
          <p:cNvPr id="43013" name="Picture 5" descr="driving2"/>
          <p:cNvPicPr>
            <a:picLocks noChangeAspect="1" noChangeArrowheads="1"/>
          </p:cNvPicPr>
          <p:nvPr/>
        </p:nvPicPr>
        <p:blipFill>
          <a:blip r:embed="rId2" cstate="print"/>
          <a:srcRect/>
          <a:stretch>
            <a:fillRect/>
          </a:stretch>
        </p:blipFill>
        <p:spPr bwMode="auto">
          <a:xfrm>
            <a:off x="914400" y="685800"/>
            <a:ext cx="7388225" cy="5541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What is your topic (discovery, technology, research)? </a:t>
            </a:r>
          </a:p>
        </p:txBody>
      </p:sp>
      <p:sp>
        <p:nvSpPr>
          <p:cNvPr id="12291" name="Rectangle 3"/>
          <p:cNvSpPr>
            <a:spLocks noGrp="1" noChangeArrowheads="1"/>
          </p:cNvSpPr>
          <p:nvPr>
            <p:ph type="body" idx="1"/>
          </p:nvPr>
        </p:nvSpPr>
        <p:spPr/>
        <p:txBody>
          <a:bodyPr/>
          <a:lstStyle/>
          <a:p>
            <a:r>
              <a:rPr lang="en-US" b="1" i="1" dirty="0"/>
              <a:t>Use of virtual reality “worlds” to treat pain and anxiety disorders</a:t>
            </a:r>
          </a:p>
          <a:p>
            <a:endParaRPr lang="en-US" b="1" i="1" dirty="0"/>
          </a:p>
          <a:p>
            <a:r>
              <a:rPr lang="en-US" b="1" i="1" dirty="0"/>
              <a:t>“Virtual reality is not just changing the way patients interpret incoming pain signals; the programs actually reduce the amount of pain-related brain activity.”</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600">
                                          <p:stCondLst>
                                            <p:cond delay="0"/>
                                          </p:stCondLst>
                                        </p:cTn>
                                        <p:tgtEl>
                                          <p:spTgt spid="12290"/>
                                        </p:tgtEl>
                                      </p:cBhvr>
                                    </p:animEffect>
                                    <p:anim calcmode="lin" valueType="num">
                                      <p:cBhvr>
                                        <p:cTn id="8" dur="600" fill="hold">
                                          <p:stCondLst>
                                            <p:cond delay="0"/>
                                          </p:stCondLst>
                                        </p:cTn>
                                        <p:tgtEl>
                                          <p:spTgt spid="1229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229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229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slide(fromBottom)">
                                      <p:cBhvr>
                                        <p:cTn id="15" dur="500">
                                          <p:stCondLst>
                                            <p:cond delay="0"/>
                                          </p:stCondLst>
                                        </p:cTn>
                                        <p:tgtEl>
                                          <p:spTgt spid="1229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291">
                                            <p:txEl>
                                              <p:pRg st="2" end="2"/>
                                            </p:txEl>
                                          </p:spTgt>
                                        </p:tgtEl>
                                        <p:attrNameLst>
                                          <p:attrName>style.visibility</p:attrName>
                                        </p:attrNameLst>
                                      </p:cBhvr>
                                      <p:to>
                                        <p:strVal val="visible"/>
                                      </p:to>
                                    </p:set>
                                    <p:animEffect transition="in" filter="slide(fromBottom)">
                                      <p:cBhvr>
                                        <p:cTn id="20" dur="500">
                                          <p:stCondLst>
                                            <p:cond delay="0"/>
                                          </p:stCondLst>
                                        </p:cTn>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p:sp>
        <p:nvSpPr>
          <p:cNvPr id="44035" name="Rectangle 3"/>
          <p:cNvSpPr>
            <a:spLocks noGrp="1" noChangeArrowheads="1"/>
          </p:cNvSpPr>
          <p:nvPr>
            <p:ph type="body" idx="1"/>
          </p:nvPr>
        </p:nvSpPr>
        <p:spPr/>
        <p:txBody>
          <a:bodyPr/>
          <a:lstStyle/>
          <a:p>
            <a:endParaRPr lang="en-US"/>
          </a:p>
        </p:txBody>
      </p:sp>
      <p:pic>
        <p:nvPicPr>
          <p:cNvPr id="44037" name="Picture 5" descr="drive1"/>
          <p:cNvPicPr>
            <a:picLocks noChangeAspect="1" noChangeArrowheads="1"/>
          </p:cNvPicPr>
          <p:nvPr/>
        </p:nvPicPr>
        <p:blipFill>
          <a:blip r:embed="rId2" cstate="print"/>
          <a:srcRect/>
          <a:stretch>
            <a:fillRect/>
          </a:stretch>
        </p:blipFill>
        <p:spPr bwMode="auto">
          <a:xfrm>
            <a:off x="533400" y="381000"/>
            <a:ext cx="7769225" cy="61341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sp>
        <p:nvSpPr>
          <p:cNvPr id="47107" name="Rectangle 3"/>
          <p:cNvSpPr>
            <a:spLocks noGrp="1" noChangeArrowheads="1"/>
          </p:cNvSpPr>
          <p:nvPr>
            <p:ph type="body" idx="1"/>
          </p:nvPr>
        </p:nvSpPr>
        <p:spPr/>
        <p:txBody>
          <a:bodyPr/>
          <a:lstStyle/>
          <a:p>
            <a:endParaRPr lang="en-US"/>
          </a:p>
        </p:txBody>
      </p:sp>
      <p:pic>
        <p:nvPicPr>
          <p:cNvPr id="47109" name="Picture 5" descr="drive3"/>
          <p:cNvPicPr>
            <a:picLocks noChangeAspect="1" noChangeArrowheads="1"/>
          </p:cNvPicPr>
          <p:nvPr/>
        </p:nvPicPr>
        <p:blipFill>
          <a:blip r:embed="rId2" cstate="print"/>
          <a:srcRect/>
          <a:stretch>
            <a:fillRect/>
          </a:stretch>
        </p:blipFill>
        <p:spPr bwMode="auto">
          <a:xfrm>
            <a:off x="0" y="0"/>
            <a:ext cx="4648200" cy="3486150"/>
          </a:xfrm>
          <a:prstGeom prst="rect">
            <a:avLst/>
          </a:prstGeom>
          <a:noFill/>
        </p:spPr>
      </p:pic>
      <p:pic>
        <p:nvPicPr>
          <p:cNvPr id="47111" name="Picture 7" descr="drive2"/>
          <p:cNvPicPr>
            <a:picLocks noChangeAspect="1" noChangeArrowheads="1"/>
          </p:cNvPicPr>
          <p:nvPr/>
        </p:nvPicPr>
        <p:blipFill>
          <a:blip r:embed="rId3" cstate="print"/>
          <a:srcRect/>
          <a:stretch>
            <a:fillRect/>
          </a:stretch>
        </p:blipFill>
        <p:spPr bwMode="auto">
          <a:xfrm>
            <a:off x="4572000" y="2895600"/>
            <a:ext cx="4267200" cy="33686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p>
        </p:txBody>
      </p:sp>
      <p:sp>
        <p:nvSpPr>
          <p:cNvPr id="45059" name="Rectangle 3"/>
          <p:cNvSpPr>
            <a:spLocks noGrp="1" noChangeArrowheads="1"/>
          </p:cNvSpPr>
          <p:nvPr>
            <p:ph type="body" idx="1"/>
          </p:nvPr>
        </p:nvSpPr>
        <p:spPr/>
        <p:txBody>
          <a:bodyPr/>
          <a:lstStyle/>
          <a:p>
            <a:endParaRPr lang="en-US"/>
          </a:p>
        </p:txBody>
      </p:sp>
      <p:pic>
        <p:nvPicPr>
          <p:cNvPr id="45061" name="Picture 5" descr="acro2"/>
          <p:cNvPicPr>
            <a:picLocks noChangeAspect="1" noChangeArrowheads="1"/>
          </p:cNvPicPr>
          <p:nvPr/>
        </p:nvPicPr>
        <p:blipFill>
          <a:blip r:embed="rId2" cstate="print"/>
          <a:srcRect/>
          <a:stretch>
            <a:fillRect/>
          </a:stretch>
        </p:blipFill>
        <p:spPr bwMode="auto">
          <a:xfrm>
            <a:off x="1447800" y="1371600"/>
            <a:ext cx="5791200" cy="41560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p:txBody>
          <a:bodyPr/>
          <a:lstStyle/>
          <a:p>
            <a:endParaRPr lang="en-US"/>
          </a:p>
        </p:txBody>
      </p:sp>
      <p:pic>
        <p:nvPicPr>
          <p:cNvPr id="46085" name="Picture 5" descr="acro3"/>
          <p:cNvPicPr>
            <a:picLocks noChangeAspect="1" noChangeArrowheads="1"/>
          </p:cNvPicPr>
          <p:nvPr/>
        </p:nvPicPr>
        <p:blipFill>
          <a:blip r:embed="rId2" cstate="print"/>
          <a:srcRect/>
          <a:stretch>
            <a:fillRect/>
          </a:stretch>
        </p:blipFill>
        <p:spPr bwMode="auto">
          <a:xfrm>
            <a:off x="1371600" y="1143000"/>
            <a:ext cx="6705600" cy="48355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sp>
        <p:nvSpPr>
          <p:cNvPr id="50179" name="Rectangle 3"/>
          <p:cNvSpPr>
            <a:spLocks noGrp="1" noChangeArrowheads="1"/>
          </p:cNvSpPr>
          <p:nvPr>
            <p:ph type="body" idx="1"/>
          </p:nvPr>
        </p:nvSpPr>
        <p:spPr/>
        <p:txBody>
          <a:bodyPr/>
          <a:lstStyle/>
          <a:p>
            <a:endParaRPr lang="en-US"/>
          </a:p>
        </p:txBody>
      </p:sp>
      <p:pic>
        <p:nvPicPr>
          <p:cNvPr id="50181" name="Picture 5" descr="acro1"/>
          <p:cNvPicPr>
            <a:picLocks noChangeAspect="1" noChangeArrowheads="1"/>
          </p:cNvPicPr>
          <p:nvPr/>
        </p:nvPicPr>
        <p:blipFill>
          <a:blip r:embed="rId2" cstate="print"/>
          <a:srcRect/>
          <a:stretch>
            <a:fillRect/>
          </a:stretch>
        </p:blipFill>
        <p:spPr bwMode="auto">
          <a:xfrm>
            <a:off x="1219200" y="1022350"/>
            <a:ext cx="6705600" cy="48133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p>
        </p:txBody>
      </p:sp>
      <p:sp>
        <p:nvSpPr>
          <p:cNvPr id="49155" name="Rectangle 3"/>
          <p:cNvSpPr>
            <a:spLocks noGrp="1" noChangeArrowheads="1"/>
          </p:cNvSpPr>
          <p:nvPr>
            <p:ph type="body" idx="1"/>
          </p:nvPr>
        </p:nvSpPr>
        <p:spPr/>
        <p:txBody>
          <a:bodyPr/>
          <a:lstStyle/>
          <a:p>
            <a:endParaRPr lang="en-US"/>
          </a:p>
        </p:txBody>
      </p:sp>
      <p:pic>
        <p:nvPicPr>
          <p:cNvPr id="49157" name="Picture 5" descr="heights"/>
          <p:cNvPicPr>
            <a:picLocks noChangeAspect="1" noChangeArrowheads="1"/>
          </p:cNvPicPr>
          <p:nvPr/>
        </p:nvPicPr>
        <p:blipFill>
          <a:blip r:embed="rId2" cstate="print"/>
          <a:srcRect/>
          <a:stretch>
            <a:fillRect/>
          </a:stretch>
        </p:blipFill>
        <p:spPr bwMode="auto">
          <a:xfrm>
            <a:off x="2133600" y="427038"/>
            <a:ext cx="4446588" cy="643096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n-US"/>
          </a:p>
        </p:txBody>
      </p:sp>
      <p:sp>
        <p:nvSpPr>
          <p:cNvPr id="54275" name="Rectangle 3"/>
          <p:cNvSpPr>
            <a:spLocks noGrp="1" noChangeArrowheads="1"/>
          </p:cNvSpPr>
          <p:nvPr>
            <p:ph type="body" idx="1"/>
          </p:nvPr>
        </p:nvSpPr>
        <p:spPr/>
        <p:txBody>
          <a:bodyPr/>
          <a:lstStyle/>
          <a:p>
            <a:endParaRPr lang="en-US"/>
          </a:p>
        </p:txBody>
      </p:sp>
      <p:pic>
        <p:nvPicPr>
          <p:cNvPr id="54277" name="Picture 5" descr="speaking"/>
          <p:cNvPicPr>
            <a:picLocks noChangeAspect="1" noChangeArrowheads="1"/>
          </p:cNvPicPr>
          <p:nvPr/>
        </p:nvPicPr>
        <p:blipFill>
          <a:blip r:embed="rId2" cstate="print"/>
          <a:srcRect/>
          <a:stretch>
            <a:fillRect/>
          </a:stretch>
        </p:blipFill>
        <p:spPr bwMode="auto">
          <a:xfrm>
            <a:off x="2540000" y="1143000"/>
            <a:ext cx="3556000" cy="5334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p>
        </p:txBody>
      </p:sp>
      <p:pic>
        <p:nvPicPr>
          <p:cNvPr id="51205" name="Picture 5" descr="speak1"/>
          <p:cNvPicPr>
            <a:picLocks noChangeAspect="1" noChangeArrowheads="1"/>
          </p:cNvPicPr>
          <p:nvPr/>
        </p:nvPicPr>
        <p:blipFill>
          <a:blip r:embed="rId2" cstate="print"/>
          <a:srcRect/>
          <a:stretch>
            <a:fillRect/>
          </a:stretch>
        </p:blipFill>
        <p:spPr bwMode="auto">
          <a:xfrm>
            <a:off x="457200" y="0"/>
            <a:ext cx="4114800" cy="2924175"/>
          </a:xfrm>
          <a:prstGeom prst="rect">
            <a:avLst/>
          </a:prstGeom>
          <a:noFill/>
        </p:spPr>
      </p:pic>
      <p:pic>
        <p:nvPicPr>
          <p:cNvPr id="51206" name="Picture 6" descr="speak2"/>
          <p:cNvPicPr>
            <a:picLocks noChangeAspect="1" noChangeArrowheads="1"/>
          </p:cNvPicPr>
          <p:nvPr/>
        </p:nvPicPr>
        <p:blipFill>
          <a:blip r:embed="rId3" cstate="print"/>
          <a:srcRect/>
          <a:stretch>
            <a:fillRect/>
          </a:stretch>
        </p:blipFill>
        <p:spPr bwMode="auto">
          <a:xfrm>
            <a:off x="5353050" y="3200400"/>
            <a:ext cx="3790950" cy="2693988"/>
          </a:xfrm>
          <a:prstGeom prst="rect">
            <a:avLst/>
          </a:prstGeom>
          <a:noFill/>
        </p:spPr>
      </p:pic>
      <p:pic>
        <p:nvPicPr>
          <p:cNvPr id="51207" name="Picture 7" descr="speak3"/>
          <p:cNvPicPr>
            <a:picLocks noChangeAspect="1" noChangeArrowheads="1"/>
          </p:cNvPicPr>
          <p:nvPr>
            <p:ph type="body" idx="1"/>
          </p:nvPr>
        </p:nvPicPr>
        <p:blipFill>
          <a:blip r:embed="rId4" cstate="print"/>
          <a:srcRect/>
          <a:stretch>
            <a:fillRect/>
          </a:stretch>
        </p:blipFill>
        <p:spPr>
          <a:xfrm>
            <a:off x="381000" y="3048000"/>
            <a:ext cx="4419600" cy="3303588"/>
          </a:xfrm>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type="body" idx="1"/>
          </p:nvPr>
        </p:nvSpPr>
        <p:spPr/>
        <p:txBody>
          <a:bodyPr/>
          <a:lstStyle/>
          <a:p>
            <a:endParaRPr lang="en-US"/>
          </a:p>
        </p:txBody>
      </p:sp>
      <p:pic>
        <p:nvPicPr>
          <p:cNvPr id="52230" name="Picture 6" descr="closed2"/>
          <p:cNvPicPr>
            <a:picLocks noChangeAspect="1" noChangeArrowheads="1"/>
          </p:cNvPicPr>
          <p:nvPr/>
        </p:nvPicPr>
        <p:blipFill>
          <a:blip r:embed="rId2" cstate="print"/>
          <a:srcRect/>
          <a:stretch>
            <a:fillRect/>
          </a:stretch>
        </p:blipFill>
        <p:spPr bwMode="auto">
          <a:xfrm>
            <a:off x="838200" y="1108075"/>
            <a:ext cx="7086600" cy="49053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p:txBody>
          <a:bodyPr/>
          <a:lstStyle/>
          <a:p>
            <a:endParaRPr lang="en-US"/>
          </a:p>
        </p:txBody>
      </p:sp>
      <p:pic>
        <p:nvPicPr>
          <p:cNvPr id="55301" name="Picture 5" descr="social1"/>
          <p:cNvPicPr>
            <a:picLocks noChangeAspect="1" noChangeArrowheads="1"/>
          </p:cNvPicPr>
          <p:nvPr/>
        </p:nvPicPr>
        <p:blipFill>
          <a:blip r:embed="rId2" cstate="print"/>
          <a:srcRect/>
          <a:stretch>
            <a:fillRect/>
          </a:stretch>
        </p:blipFill>
        <p:spPr bwMode="auto">
          <a:xfrm>
            <a:off x="4343400" y="3122613"/>
            <a:ext cx="4095750" cy="3116262"/>
          </a:xfrm>
          <a:prstGeom prst="rect">
            <a:avLst/>
          </a:prstGeom>
          <a:noFill/>
        </p:spPr>
      </p:pic>
      <p:pic>
        <p:nvPicPr>
          <p:cNvPr id="55303" name="Picture 7" descr="social4"/>
          <p:cNvPicPr>
            <a:picLocks noChangeAspect="1" noChangeArrowheads="1"/>
          </p:cNvPicPr>
          <p:nvPr/>
        </p:nvPicPr>
        <p:blipFill>
          <a:blip r:embed="rId3" cstate="print"/>
          <a:srcRect/>
          <a:stretch>
            <a:fillRect/>
          </a:stretch>
        </p:blipFill>
        <p:spPr bwMode="auto">
          <a:xfrm>
            <a:off x="155575" y="46038"/>
            <a:ext cx="4111625" cy="34258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Background information…</a:t>
            </a:r>
          </a:p>
        </p:txBody>
      </p:sp>
      <p:sp>
        <p:nvSpPr>
          <p:cNvPr id="13315" name="Rectangle 3"/>
          <p:cNvSpPr>
            <a:spLocks noGrp="1" noChangeArrowheads="1"/>
          </p:cNvSpPr>
          <p:nvPr>
            <p:ph type="body" idx="1"/>
          </p:nvPr>
        </p:nvSpPr>
        <p:spPr/>
        <p:txBody>
          <a:bodyPr/>
          <a:lstStyle/>
          <a:p>
            <a:pPr>
              <a:lnSpc>
                <a:spcPct val="80000"/>
              </a:lnSpc>
            </a:pPr>
            <a:r>
              <a:rPr lang="en-US" sz="2800" dirty="0"/>
              <a:t>Pain is very much in the brain. Perceptions and thoughts can strongly influence the pain that is “felt”.</a:t>
            </a:r>
          </a:p>
          <a:p>
            <a:pPr>
              <a:lnSpc>
                <a:spcPct val="80000"/>
              </a:lnSpc>
            </a:pPr>
            <a:r>
              <a:rPr lang="en-US" sz="2800" dirty="0"/>
              <a:t>Human attention is like a “spotlight”</a:t>
            </a:r>
          </a:p>
          <a:p>
            <a:pPr>
              <a:lnSpc>
                <a:spcPct val="80000"/>
              </a:lnSpc>
            </a:pPr>
            <a:r>
              <a:rPr lang="en-US" sz="2800" dirty="0"/>
              <a:t>The mind can be distracted and fooled with music and imagery. This </a:t>
            </a:r>
            <a:r>
              <a:rPr lang="en-US" sz="2800" dirty="0" smtClean="0"/>
              <a:t>distraction can </a:t>
            </a:r>
            <a:r>
              <a:rPr lang="en-US" sz="2800" dirty="0"/>
              <a:t>reduce pain and discomfort. </a:t>
            </a:r>
          </a:p>
          <a:p>
            <a:pPr>
              <a:lnSpc>
                <a:spcPct val="80000"/>
              </a:lnSpc>
            </a:pPr>
            <a:r>
              <a:rPr lang="en-US" sz="2800" dirty="0"/>
              <a:t>Mario Kart 64 </a:t>
            </a:r>
            <a:r>
              <a:rPr lang="en-US" sz="2800" dirty="0" err="1"/>
              <a:t>vs</a:t>
            </a:r>
            <a:r>
              <a:rPr lang="en-US" sz="2800" dirty="0"/>
              <a:t> </a:t>
            </a:r>
            <a:r>
              <a:rPr lang="en-US" sz="2800" dirty="0" err="1"/>
              <a:t>SpiderWorld</a:t>
            </a:r>
            <a:endParaRPr lang="en-US" sz="2800" dirty="0"/>
          </a:p>
          <a:p>
            <a:pPr lvl="1">
              <a:lnSpc>
                <a:spcPct val="80000"/>
              </a:lnSpc>
            </a:pPr>
            <a:r>
              <a:rPr lang="en-US" sz="2400" dirty="0"/>
              <a:t>Reduced pain with 3-D interactive </a:t>
            </a:r>
            <a:r>
              <a:rPr lang="en-US" sz="2400" dirty="0" err="1"/>
              <a:t>SpiderWorld</a:t>
            </a:r>
            <a:endParaRPr lang="en-US" sz="2400" dirty="0"/>
          </a:p>
          <a:p>
            <a:pPr lvl="1">
              <a:lnSpc>
                <a:spcPct val="80000"/>
              </a:lnSpc>
            </a:pPr>
            <a:r>
              <a:rPr lang="en-US" sz="2400" dirty="0"/>
              <a:t>Follow up study: N=12, pain was “twice as severe” using just </a:t>
            </a:r>
            <a:r>
              <a:rPr lang="en-US" sz="2400" dirty="0" err="1"/>
              <a:t>opioids</a:t>
            </a:r>
            <a:r>
              <a:rPr lang="en-US" sz="2400"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p>
        </p:txBody>
      </p:sp>
      <p:sp>
        <p:nvSpPr>
          <p:cNvPr id="56323" name="Rectangle 3"/>
          <p:cNvSpPr>
            <a:spLocks noGrp="1" noChangeArrowheads="1"/>
          </p:cNvSpPr>
          <p:nvPr>
            <p:ph type="body" idx="1"/>
          </p:nvPr>
        </p:nvSpPr>
        <p:spPr/>
        <p:txBody>
          <a:bodyPr/>
          <a:lstStyle/>
          <a:p>
            <a:endParaRPr lang="en-US"/>
          </a:p>
        </p:txBody>
      </p:sp>
      <p:pic>
        <p:nvPicPr>
          <p:cNvPr id="56325" name="Picture 5" descr="vietnam"/>
          <p:cNvPicPr>
            <a:picLocks noChangeAspect="1" noChangeArrowheads="1"/>
          </p:cNvPicPr>
          <p:nvPr/>
        </p:nvPicPr>
        <p:blipFill>
          <a:blip r:embed="rId2" cstate="print"/>
          <a:srcRect/>
          <a:stretch>
            <a:fillRect/>
          </a:stretch>
        </p:blipFill>
        <p:spPr bwMode="auto">
          <a:xfrm>
            <a:off x="457200" y="457200"/>
            <a:ext cx="3352800" cy="3352800"/>
          </a:xfrm>
          <a:prstGeom prst="rect">
            <a:avLst/>
          </a:prstGeom>
          <a:noFill/>
        </p:spPr>
      </p:pic>
      <p:pic>
        <p:nvPicPr>
          <p:cNvPr id="56326" name="Picture 6" descr="What the soldier sees -- behind the wheel of a Humvee, racing down a road in Iraq"/>
          <p:cNvPicPr>
            <a:picLocks noChangeAspect="1" noChangeArrowheads="1"/>
          </p:cNvPicPr>
          <p:nvPr/>
        </p:nvPicPr>
        <p:blipFill>
          <a:blip r:embed="rId3" cstate="print"/>
          <a:srcRect/>
          <a:stretch>
            <a:fillRect/>
          </a:stretch>
        </p:blipFill>
        <p:spPr bwMode="auto">
          <a:xfrm>
            <a:off x="4114800" y="228600"/>
            <a:ext cx="4343400" cy="3257550"/>
          </a:xfrm>
          <a:prstGeom prst="rect">
            <a:avLst/>
          </a:prstGeom>
          <a:noFill/>
        </p:spPr>
      </p:pic>
      <p:pic>
        <p:nvPicPr>
          <p:cNvPr id="56327" name="Picture 7" descr="Psychologist Skip Rizzo leads a veteran of the Iraq war through a virtual reality therapy session."/>
          <p:cNvPicPr>
            <a:picLocks noChangeAspect="1" noChangeArrowheads="1"/>
          </p:cNvPicPr>
          <p:nvPr/>
        </p:nvPicPr>
        <p:blipFill>
          <a:blip r:embed="rId4" cstate="print"/>
          <a:srcRect/>
          <a:stretch>
            <a:fillRect/>
          </a:stretch>
        </p:blipFill>
        <p:spPr bwMode="auto">
          <a:xfrm>
            <a:off x="0" y="3886200"/>
            <a:ext cx="3200400" cy="2879725"/>
          </a:xfrm>
          <a:prstGeom prst="rect">
            <a:avLst/>
          </a:prstGeom>
          <a:noFill/>
        </p:spPr>
      </p:pic>
      <p:pic>
        <p:nvPicPr>
          <p:cNvPr id="56328" name="Picture 8" descr="A therapist can change the VR environment with the tap of a pen on a touch-sensitive screen."/>
          <p:cNvPicPr>
            <a:picLocks noChangeAspect="1" noChangeArrowheads="1"/>
          </p:cNvPicPr>
          <p:nvPr/>
        </p:nvPicPr>
        <p:blipFill>
          <a:blip r:embed="rId5" cstate="print"/>
          <a:srcRect/>
          <a:stretch>
            <a:fillRect/>
          </a:stretch>
        </p:blipFill>
        <p:spPr bwMode="auto">
          <a:xfrm>
            <a:off x="4038600" y="3733800"/>
            <a:ext cx="3810000" cy="28003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Two questions you would want to ask the scientist(s) </a:t>
            </a:r>
          </a:p>
        </p:txBody>
      </p:sp>
      <p:sp>
        <p:nvSpPr>
          <p:cNvPr id="19459" name="Rectangle 3"/>
          <p:cNvSpPr>
            <a:spLocks noGrp="1" noChangeArrowheads="1"/>
          </p:cNvSpPr>
          <p:nvPr>
            <p:ph type="body" idx="1"/>
          </p:nvPr>
        </p:nvSpPr>
        <p:spPr/>
        <p:txBody>
          <a:bodyPr/>
          <a:lstStyle/>
          <a:p>
            <a:r>
              <a:rPr lang="en-US" dirty="0"/>
              <a:t>What might be the differences for patients who have extended time in front of the television and or with video games? Would they be more/less responsive?</a:t>
            </a:r>
          </a:p>
          <a:p>
            <a:r>
              <a:rPr lang="en-US" dirty="0" smtClean="0"/>
              <a:t>How </a:t>
            </a:r>
            <a:r>
              <a:rPr lang="en-US" dirty="0"/>
              <a:t>much money will actually be saved by moving towards virtual therapy?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a:t>Where did you find information on your topic? </a:t>
            </a:r>
          </a:p>
        </p:txBody>
      </p:sp>
      <p:sp>
        <p:nvSpPr>
          <p:cNvPr id="57347" name="Rectangle 3"/>
          <p:cNvSpPr>
            <a:spLocks noGrp="1" noChangeArrowheads="1"/>
          </p:cNvSpPr>
          <p:nvPr>
            <p:ph type="body" idx="1"/>
          </p:nvPr>
        </p:nvSpPr>
        <p:spPr/>
        <p:txBody>
          <a:bodyPr/>
          <a:lstStyle/>
          <a:p>
            <a:pPr>
              <a:lnSpc>
                <a:spcPct val="80000"/>
              </a:lnSpc>
            </a:pPr>
            <a:r>
              <a:rPr lang="en-US" sz="2800"/>
              <a:t>Hoffman, Hunter (2004) Virtual Reality Therapy, </a:t>
            </a:r>
            <a:r>
              <a:rPr lang="en-US" sz="2800" i="1"/>
              <a:t>Scientific American </a:t>
            </a:r>
          </a:p>
          <a:p>
            <a:pPr>
              <a:lnSpc>
                <a:spcPct val="80000"/>
              </a:lnSpc>
            </a:pPr>
            <a:r>
              <a:rPr lang="en-US" sz="2800"/>
              <a:t>http://www.hitl.washington.edu/people/hunter/ wtc.pdf</a:t>
            </a:r>
          </a:p>
          <a:p>
            <a:pPr>
              <a:lnSpc>
                <a:spcPct val="80000"/>
              </a:lnSpc>
            </a:pPr>
            <a:r>
              <a:rPr lang="en-US" sz="2800"/>
              <a:t>Virtual Reality Medical Center http://www.vrphobia.com/</a:t>
            </a:r>
          </a:p>
          <a:p>
            <a:pPr>
              <a:lnSpc>
                <a:spcPct val="80000"/>
              </a:lnSpc>
            </a:pPr>
            <a:r>
              <a:rPr lang="en-US" sz="2800" b="1"/>
              <a:t>Virtual Reality Exposure Therapy for World Trade Center Post-Traumatic Stress Disorder: A Case Report. JoAnn Difede and Hunter G. Hoffman in CyberPsychology &amp; Behavior, Vol. 5, No. 6, pages 529-35; 2002</a:t>
            </a:r>
            <a:r>
              <a:rPr lang="en-US" sz="2800" b="1">
                <a:hlinkClick r:id="rId3"/>
              </a:rPr>
              <a:t>.</a:t>
            </a:r>
            <a:endParaRPr lang="en-US" sz="2800"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snowworld3"/>
          <p:cNvPicPr>
            <a:picLocks noChangeAspect="1" noChangeArrowheads="1"/>
          </p:cNvPicPr>
          <p:nvPr/>
        </p:nvPicPr>
        <p:blipFill>
          <a:blip r:embed="rId3" cstate="print"/>
          <a:srcRect/>
          <a:stretch>
            <a:fillRect/>
          </a:stretch>
        </p:blipFill>
        <p:spPr bwMode="auto">
          <a:xfrm>
            <a:off x="0" y="228600"/>
            <a:ext cx="9144000" cy="6400800"/>
          </a:xfrm>
          <a:prstGeom prst="rect">
            <a:avLst/>
          </a:prstGeom>
          <a:noFill/>
        </p:spPr>
      </p:pic>
      <p:sp>
        <p:nvSpPr>
          <p:cNvPr id="8198" name="Text Box 6"/>
          <p:cNvSpPr txBox="1">
            <a:spLocks noChangeArrowheads="1"/>
          </p:cNvSpPr>
          <p:nvPr/>
        </p:nvSpPr>
        <p:spPr bwMode="auto">
          <a:xfrm>
            <a:off x="3200400" y="1828800"/>
            <a:ext cx="3810000" cy="1066800"/>
          </a:xfrm>
          <a:prstGeom prst="rect">
            <a:avLst/>
          </a:prstGeom>
          <a:noFill/>
          <a:ln w="9525">
            <a:noFill/>
            <a:miter lim="800000"/>
            <a:headEnd/>
            <a:tailEnd/>
          </a:ln>
          <a:effectLst/>
        </p:spPr>
        <p:txBody>
          <a:bodyPr>
            <a:spAutoFit/>
          </a:bodyPr>
          <a:lstStyle/>
          <a:p>
            <a:pPr>
              <a:spcBef>
                <a:spcPct val="50000"/>
              </a:spcBef>
            </a:pPr>
            <a:r>
              <a:rPr lang="en-US" sz="3200" b="1">
                <a:solidFill>
                  <a:srgbClr val="FF3300"/>
                </a:solidFill>
              </a:rPr>
              <a:t>I am cooler than you!</a:t>
            </a:r>
            <a:r>
              <a:rPr lang="en-US" sz="2800" b="1">
                <a:solidFill>
                  <a:schemeClr val="folHlink"/>
                </a:solidFill>
              </a:rPr>
              <a:t> </a:t>
            </a:r>
          </a:p>
        </p:txBody>
      </p:sp>
      <p:sp>
        <p:nvSpPr>
          <p:cNvPr id="8199" name="Rectangle 7"/>
          <p:cNvSpPr>
            <a:spLocks noChangeArrowheads="1"/>
          </p:cNvSpPr>
          <p:nvPr/>
        </p:nvSpPr>
        <p:spPr bwMode="auto">
          <a:xfrm>
            <a:off x="3886200" y="2209800"/>
            <a:ext cx="247650" cy="366713"/>
          </a:xfrm>
          <a:prstGeom prst="rect">
            <a:avLst/>
          </a:prstGeom>
          <a:noFill/>
          <a:ln w="9525">
            <a:noFill/>
            <a:miter lim="800000"/>
            <a:headEnd/>
            <a:tailEnd/>
          </a:ln>
          <a:effectLst/>
        </p:spPr>
        <p:txBody>
          <a:bodyPr wrap="none">
            <a:spAutoFit/>
          </a:bodyPr>
          <a:lstStyle/>
          <a:p>
            <a:r>
              <a:rPr lang="en-US" b="1">
                <a:solidFill>
                  <a:schemeClr val="folHlink"/>
                </a:solidFill>
              </a:rPr>
              <a:t>I</a:t>
            </a:r>
          </a:p>
        </p:txBody>
      </p:sp>
      <p:sp>
        <p:nvSpPr>
          <p:cNvPr id="8200" name="Line 8"/>
          <p:cNvSpPr>
            <a:spLocks noChangeShapeType="1"/>
          </p:cNvSpPr>
          <p:nvPr/>
        </p:nvSpPr>
        <p:spPr bwMode="auto">
          <a:xfrm flipH="1">
            <a:off x="3124200" y="2590800"/>
            <a:ext cx="228600" cy="228600"/>
          </a:xfrm>
          <a:prstGeom prst="line">
            <a:avLst/>
          </a:prstGeom>
          <a:noFill/>
          <a:ln w="9525">
            <a:solidFill>
              <a:srgbClr val="FF33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6" name="Rectangle 4"/>
          <p:cNvSpPr>
            <a:spLocks noGrp="1" noChangeArrowheads="1"/>
          </p:cNvSpPr>
          <p:nvPr>
            <p:ph/>
          </p:nvPr>
        </p:nvSpPr>
        <p:spPr/>
        <p:txBody>
          <a:bodyPr/>
          <a:lstStyle/>
          <a:p>
            <a:endParaRPr lang="en-US"/>
          </a:p>
        </p:txBody>
      </p:sp>
      <p:pic>
        <p:nvPicPr>
          <p:cNvPr id="3078" name="Picture 6" descr="Science Image: BURN PATIENT"/>
          <p:cNvPicPr>
            <a:picLocks noChangeAspect="1" noChangeArrowheads="1"/>
          </p:cNvPicPr>
          <p:nvPr/>
        </p:nvPicPr>
        <p:blipFill>
          <a:blip r:embed="rId3" cstate="print"/>
          <a:srcRect/>
          <a:stretch>
            <a:fillRect/>
          </a:stretch>
        </p:blipFill>
        <p:spPr bwMode="auto">
          <a:xfrm>
            <a:off x="533400" y="762000"/>
            <a:ext cx="7239000" cy="5429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endParaRPr lang="en-US"/>
          </a:p>
        </p:txBody>
      </p:sp>
      <p:pic>
        <p:nvPicPr>
          <p:cNvPr id="5125" name="Picture 5" descr="000CDC34-D80E-10FA-89FB83414B7F0000_p61"/>
          <p:cNvPicPr>
            <a:picLocks noChangeAspect="1" noChangeArrowheads="1"/>
          </p:cNvPicPr>
          <p:nvPr/>
        </p:nvPicPr>
        <p:blipFill>
          <a:blip r:embed="rId3" cstate="print"/>
          <a:srcRect/>
          <a:stretch>
            <a:fillRect/>
          </a:stretch>
        </p:blipFill>
        <p:spPr bwMode="auto">
          <a:xfrm>
            <a:off x="-1" y="0"/>
            <a:ext cx="9206681"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ramos1and2a">
            <a:hlinkClick r:id="rId3"/>
          </p:cNvPr>
          <p:cNvPicPr>
            <a:picLocks noChangeAspect="1" noChangeArrowheads="1"/>
          </p:cNvPicPr>
          <p:nvPr/>
        </p:nvPicPr>
        <p:blipFill>
          <a:blip r:embed="rId4" cstate="print"/>
          <a:srcRect/>
          <a:stretch>
            <a:fillRect/>
          </a:stretch>
        </p:blipFill>
        <p:spPr bwMode="auto">
          <a:xfrm>
            <a:off x="0" y="685800"/>
            <a:ext cx="9144000" cy="6172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marL="838200" indent="-838200"/>
            <a:r>
              <a:rPr lang="en-US"/>
              <a:t>Why did you choose this topic?</a:t>
            </a:r>
          </a:p>
        </p:txBody>
      </p:sp>
      <p:sp>
        <p:nvSpPr>
          <p:cNvPr id="14339" name="Rectangle 3"/>
          <p:cNvSpPr>
            <a:spLocks noGrp="1" noChangeArrowheads="1"/>
          </p:cNvSpPr>
          <p:nvPr>
            <p:ph type="body" idx="1"/>
          </p:nvPr>
        </p:nvSpPr>
        <p:spPr/>
        <p:txBody>
          <a:bodyPr/>
          <a:lstStyle/>
          <a:p>
            <a:pPr>
              <a:lnSpc>
                <a:spcPct val="90000"/>
              </a:lnSpc>
            </a:pPr>
            <a:r>
              <a:rPr lang="en-US" sz="2800"/>
              <a:t>Virtual reality is an up and coming form of technology and I was initially doubtful that a “video game-like experience” could inhibit very real pain.</a:t>
            </a:r>
          </a:p>
          <a:p>
            <a:pPr>
              <a:lnSpc>
                <a:spcPct val="90000"/>
              </a:lnSpc>
            </a:pPr>
            <a:r>
              <a:rPr lang="en-US" sz="2800"/>
              <a:t>I have suffered from a wide variety of pains, many of which were undertreated. I am curious if this new treatment will be widely used for many patients. </a:t>
            </a:r>
          </a:p>
          <a:p>
            <a:pPr>
              <a:lnSpc>
                <a:spcPct val="90000"/>
              </a:lnSpc>
            </a:pPr>
            <a:r>
              <a:rPr lang="en-US" sz="2800"/>
              <a:t>I have recognized that people have different pain tolerances and some can almost ignore pain completely through their will.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a:t>Who is responsible for the reasearch/discovery?</a:t>
            </a:r>
          </a:p>
        </p:txBody>
      </p:sp>
      <p:sp>
        <p:nvSpPr>
          <p:cNvPr id="15363" name="Rectangle 3"/>
          <p:cNvSpPr>
            <a:spLocks noGrp="1" noChangeArrowheads="1"/>
          </p:cNvSpPr>
          <p:nvPr>
            <p:ph type="body" idx="1"/>
          </p:nvPr>
        </p:nvSpPr>
        <p:spPr/>
        <p:txBody>
          <a:bodyPr/>
          <a:lstStyle/>
          <a:p>
            <a:pPr>
              <a:lnSpc>
                <a:spcPct val="90000"/>
              </a:lnSpc>
            </a:pPr>
            <a:r>
              <a:rPr lang="en-US" sz="2800" dirty="0"/>
              <a:t>David R. Patterson (University of Washington School of Medicine) and Hunter Hoffman</a:t>
            </a:r>
          </a:p>
          <a:p>
            <a:pPr>
              <a:lnSpc>
                <a:spcPct val="90000"/>
              </a:lnSpc>
              <a:buNone/>
            </a:pPr>
            <a:r>
              <a:rPr lang="en-US" sz="2400" i="1" dirty="0" smtClean="0"/>
              <a:t>	Harborview </a:t>
            </a:r>
            <a:r>
              <a:rPr lang="en-US" sz="2400" i="1" dirty="0"/>
              <a:t>Burn Center in Seattle, Patterson and Hoffman set out in 1996 to determine whether immersive virtual-reality techniques could be used to distract patients from their pain. </a:t>
            </a:r>
            <a:endParaRPr lang="en-US" sz="2400" i="1" dirty="0" smtClean="0"/>
          </a:p>
          <a:p>
            <a:pPr>
              <a:lnSpc>
                <a:spcPct val="90000"/>
              </a:lnSpc>
              <a:buNone/>
            </a:pPr>
            <a:endParaRPr lang="en-US" sz="2400" i="1" dirty="0"/>
          </a:p>
          <a:p>
            <a:pPr>
              <a:lnSpc>
                <a:spcPct val="90000"/>
              </a:lnSpc>
            </a:pPr>
            <a:r>
              <a:rPr lang="en-US" sz="2800" dirty="0"/>
              <a:t>University of Washington Human Interface Technology Laboratory (</a:t>
            </a:r>
            <a:r>
              <a:rPr lang="en-US" sz="2800" dirty="0" err="1"/>
              <a:t>HITLab</a:t>
            </a:r>
            <a:r>
              <a:rPr lang="en-US" sz="2800" dirty="0"/>
              <a:t>). </a:t>
            </a:r>
          </a:p>
          <a:p>
            <a:pPr>
              <a:lnSpc>
                <a:spcPct val="90000"/>
              </a:lnSpc>
              <a:buNone/>
            </a:pPr>
            <a:r>
              <a:rPr lang="en-US" sz="2400" i="1" dirty="0" smtClean="0"/>
              <a:t>	Technological </a:t>
            </a:r>
            <a:r>
              <a:rPr lang="en-US" sz="2400" i="1" dirty="0"/>
              <a:t>progress has allowed for this therapy to become a reality.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levi2imag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213</TotalTime>
  <Words>1210</Words>
  <Application>Microsoft Office PowerPoint</Application>
  <PresentationFormat>On-screen Show (4:3)</PresentationFormat>
  <Paragraphs>70</Paragraphs>
  <Slides>33</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33</vt:i4>
      </vt:variant>
    </vt:vector>
  </HeadingPairs>
  <TitlesOfParts>
    <vt:vector size="35" baseType="lpstr">
      <vt:lpstr>Arial</vt:lpstr>
      <vt:lpstr>Default Design</vt:lpstr>
      <vt:lpstr>Virtual Reality Therapy</vt:lpstr>
      <vt:lpstr>What is your topic (discovery, technology, research)? </vt:lpstr>
      <vt:lpstr>Background information…</vt:lpstr>
      <vt:lpstr>Slide 4</vt:lpstr>
      <vt:lpstr>Slide 5</vt:lpstr>
      <vt:lpstr>Slide 6</vt:lpstr>
      <vt:lpstr>Why did you choose this topic?</vt:lpstr>
      <vt:lpstr>Who is responsible for the reasearch/discovery?</vt:lpstr>
      <vt:lpstr>Slide 9</vt:lpstr>
      <vt:lpstr>Slide 10</vt:lpstr>
      <vt:lpstr>How does this science or technology influence society?</vt:lpstr>
      <vt:lpstr>What do you think? </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Two questions you would want to ask the scientist(s) </vt:lpstr>
      <vt:lpstr>Where did you find information on your topic? </vt:lpstr>
      <vt:lpstr>Slide 33</vt:lpstr>
    </vt:vector>
  </TitlesOfParts>
  <Company> Millennium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 Therapy</dc:title>
  <dc:creator>Philip J. Friedrich</dc:creator>
  <cp:lastModifiedBy>pfriedrich</cp:lastModifiedBy>
  <cp:revision>9</cp:revision>
  <dcterms:created xsi:type="dcterms:W3CDTF">2004-09-19T23:04:25Z</dcterms:created>
  <dcterms:modified xsi:type="dcterms:W3CDTF">2010-08-12T20:32:36Z</dcterms:modified>
</cp:coreProperties>
</file>